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57" r:id="rId6"/>
    <p:sldId id="258" r:id="rId7"/>
    <p:sldId id="259" r:id="rId8"/>
    <p:sldId id="260" r:id="rId9"/>
    <p:sldId id="266" r:id="rId10"/>
  </p:sldIdLst>
  <p:sldSz cx="12192000" cy="6858000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45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447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42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74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44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81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838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6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31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08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63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43FA4-89CB-4196-B084-F15B3421DEE4}" type="datetimeFigureOut">
              <a:rPr lang="it-IT" smtClean="0"/>
              <a:t>30/09/2020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B5CFC-504B-424F-9F8A-493CA74AB3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6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6397" t="7597" r="34152" b="9083"/>
          <a:stretch/>
        </p:blipFill>
        <p:spPr>
          <a:xfrm>
            <a:off x="377928" y="152400"/>
            <a:ext cx="5548124" cy="659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4364" t="7320" r="34526" b="6881"/>
          <a:stretch/>
        </p:blipFill>
        <p:spPr>
          <a:xfrm>
            <a:off x="6210300" y="152400"/>
            <a:ext cx="5614549" cy="659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sellaDiTesto 5"/>
          <p:cNvSpPr txBox="1"/>
          <p:nvPr/>
        </p:nvSpPr>
        <p:spPr>
          <a:xfrm>
            <a:off x="6305550" y="221218"/>
            <a:ext cx="32335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</a:t>
            </a:r>
            <a:r>
              <a:rPr lang="it-IT" b="1" dirty="0" smtClean="0"/>
              <a:t>umero passaggi Veicoli </a:t>
            </a:r>
            <a:r>
              <a:rPr lang="it-IT" b="1" dirty="0"/>
              <a:t>pesanti</a:t>
            </a:r>
          </a:p>
          <a:p>
            <a:r>
              <a:rPr lang="it-IT" sz="1600" b="1" dirty="0"/>
              <a:t>(Feb. </a:t>
            </a:r>
            <a:r>
              <a:rPr lang="it-IT" sz="1600" b="1" dirty="0" err="1"/>
              <a:t>May</a:t>
            </a:r>
            <a:r>
              <a:rPr lang="it-IT" sz="1600" b="1" dirty="0"/>
              <a:t>. </a:t>
            </a:r>
            <a:r>
              <a:rPr lang="it-IT" sz="1600" b="1" dirty="0" err="1"/>
              <a:t>Aug</a:t>
            </a:r>
            <a:r>
              <a:rPr lang="it-IT" sz="1600" b="1" dirty="0"/>
              <a:t>. </a:t>
            </a:r>
            <a:r>
              <a:rPr lang="it-IT" sz="1600" b="1" dirty="0" err="1"/>
              <a:t>Nov</a:t>
            </a:r>
            <a:r>
              <a:rPr lang="it-IT" sz="1600" b="1" dirty="0"/>
              <a:t> 2019)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77928" y="152400"/>
            <a:ext cx="29194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</a:t>
            </a:r>
            <a:r>
              <a:rPr lang="it-IT" b="1" dirty="0" smtClean="0"/>
              <a:t>umero passaggi Automobili</a:t>
            </a:r>
            <a:endParaRPr lang="it-IT" b="1" dirty="0"/>
          </a:p>
          <a:p>
            <a:r>
              <a:rPr lang="it-IT" sz="1600" b="1" dirty="0"/>
              <a:t>(Feb. </a:t>
            </a:r>
            <a:r>
              <a:rPr lang="it-IT" sz="1600" b="1" dirty="0" err="1"/>
              <a:t>May</a:t>
            </a:r>
            <a:r>
              <a:rPr lang="it-IT" sz="1600" b="1" dirty="0"/>
              <a:t>. </a:t>
            </a:r>
            <a:r>
              <a:rPr lang="it-IT" sz="1600" b="1" dirty="0" err="1"/>
              <a:t>Aug</a:t>
            </a:r>
            <a:r>
              <a:rPr lang="it-IT" sz="1600" b="1" dirty="0"/>
              <a:t>. </a:t>
            </a:r>
            <a:r>
              <a:rPr lang="it-IT" sz="1600" b="1" dirty="0" err="1"/>
              <a:t>Nov</a:t>
            </a:r>
            <a:r>
              <a:rPr lang="it-IT" sz="1600" b="1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356281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5054" t="5088" r="36628" b="7294"/>
          <a:stretch/>
        </p:blipFill>
        <p:spPr>
          <a:xfrm>
            <a:off x="504701" y="178129"/>
            <a:ext cx="5124203" cy="6590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sellaDiTesto 4"/>
          <p:cNvSpPr txBox="1"/>
          <p:nvPr/>
        </p:nvSpPr>
        <p:spPr>
          <a:xfrm>
            <a:off x="585746" y="178129"/>
            <a:ext cx="25033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Vulnerability</a:t>
            </a:r>
            <a:r>
              <a:rPr lang="it-IT" b="1" dirty="0" smtClean="0"/>
              <a:t> Automobili</a:t>
            </a:r>
            <a:endParaRPr lang="it-IT" b="1" dirty="0"/>
          </a:p>
          <a:p>
            <a:r>
              <a:rPr lang="it-IT" sz="1600" b="1" dirty="0"/>
              <a:t>(Feb. </a:t>
            </a:r>
            <a:r>
              <a:rPr lang="it-IT" sz="1600" b="1" dirty="0" err="1"/>
              <a:t>May</a:t>
            </a:r>
            <a:r>
              <a:rPr lang="it-IT" sz="1600" b="1" dirty="0"/>
              <a:t>. </a:t>
            </a:r>
            <a:r>
              <a:rPr lang="it-IT" sz="1600" b="1" dirty="0" err="1"/>
              <a:t>Aug</a:t>
            </a:r>
            <a:r>
              <a:rPr lang="it-IT" sz="1600" b="1" dirty="0"/>
              <a:t>. </a:t>
            </a:r>
            <a:r>
              <a:rPr lang="it-IT" sz="1600" b="1" dirty="0" err="1"/>
              <a:t>Nov</a:t>
            </a:r>
            <a:r>
              <a:rPr lang="it-IT" sz="1600" b="1" dirty="0"/>
              <a:t> 2019)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27665" t="5260" r="35346" b="3653"/>
          <a:stretch/>
        </p:blipFill>
        <p:spPr>
          <a:xfrm>
            <a:off x="5997039" y="178128"/>
            <a:ext cx="4750130" cy="6579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653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31444" t="5653" r="32202" b="7342"/>
          <a:stretch/>
        </p:blipFill>
        <p:spPr>
          <a:xfrm>
            <a:off x="124690" y="142503"/>
            <a:ext cx="4910446" cy="6610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174068" y="142503"/>
            <a:ext cx="28169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Vulnerability</a:t>
            </a:r>
            <a:r>
              <a:rPr lang="it-IT" b="1" dirty="0" smtClean="0"/>
              <a:t> veicoli Pesanti</a:t>
            </a:r>
            <a:endParaRPr lang="it-IT" b="1" dirty="0"/>
          </a:p>
          <a:p>
            <a:r>
              <a:rPr lang="it-IT" sz="1600" b="1" dirty="0"/>
              <a:t>(Feb. </a:t>
            </a:r>
            <a:r>
              <a:rPr lang="it-IT" sz="1600" b="1" dirty="0" err="1"/>
              <a:t>May</a:t>
            </a:r>
            <a:r>
              <a:rPr lang="it-IT" sz="1600" b="1" dirty="0"/>
              <a:t>. </a:t>
            </a:r>
            <a:r>
              <a:rPr lang="it-IT" sz="1600" b="1" dirty="0" err="1"/>
              <a:t>Aug</a:t>
            </a:r>
            <a:r>
              <a:rPr lang="it-IT" sz="1600" b="1" dirty="0"/>
              <a:t>. </a:t>
            </a:r>
            <a:r>
              <a:rPr lang="it-IT" sz="1600" b="1" dirty="0" err="1"/>
              <a:t>Nov</a:t>
            </a:r>
            <a:r>
              <a:rPr lang="it-IT" sz="1600" b="1" dirty="0"/>
              <a:t> 2019)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/>
          <a:srcRect l="26702" t="5089" r="35011" b="5915"/>
          <a:stretch/>
        </p:blipFill>
        <p:spPr>
          <a:xfrm>
            <a:off x="5421085" y="142502"/>
            <a:ext cx="5058889" cy="66144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75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32720" t="5745" r="28931" b="7044"/>
          <a:stretch/>
        </p:blipFill>
        <p:spPr>
          <a:xfrm>
            <a:off x="65173" y="106878"/>
            <a:ext cx="5145269" cy="6581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sellaDiTesto 5"/>
          <p:cNvSpPr txBox="1"/>
          <p:nvPr/>
        </p:nvSpPr>
        <p:spPr>
          <a:xfrm>
            <a:off x="108754" y="225630"/>
            <a:ext cx="283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Vulnerability</a:t>
            </a:r>
            <a:r>
              <a:rPr lang="it-IT" b="1" dirty="0" smtClean="0"/>
              <a:t> </a:t>
            </a:r>
          </a:p>
          <a:p>
            <a:r>
              <a:rPr lang="it-IT" b="1" dirty="0" smtClean="0"/>
              <a:t>veicoli Pesanti + Automobili</a:t>
            </a:r>
            <a:endParaRPr lang="it-IT" b="1" dirty="0"/>
          </a:p>
          <a:p>
            <a:r>
              <a:rPr lang="it-IT" sz="1600" b="1" dirty="0"/>
              <a:t>(Feb. </a:t>
            </a:r>
            <a:r>
              <a:rPr lang="it-IT" sz="1600" b="1" dirty="0" err="1"/>
              <a:t>May</a:t>
            </a:r>
            <a:r>
              <a:rPr lang="it-IT" sz="1600" b="1" dirty="0"/>
              <a:t>. </a:t>
            </a:r>
            <a:r>
              <a:rPr lang="it-IT" sz="1600" b="1" dirty="0" err="1"/>
              <a:t>Aug</a:t>
            </a:r>
            <a:r>
              <a:rPr lang="it-IT" sz="1600" b="1" dirty="0"/>
              <a:t>. </a:t>
            </a:r>
            <a:r>
              <a:rPr lang="it-IT" sz="1600" b="1" dirty="0" err="1"/>
              <a:t>Nov</a:t>
            </a:r>
            <a:r>
              <a:rPr lang="it-IT" sz="1600" b="1" dirty="0"/>
              <a:t> 2019)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27673" t="5277" r="33542" b="6227"/>
          <a:stretch/>
        </p:blipFill>
        <p:spPr>
          <a:xfrm>
            <a:off x="5516086" y="106878"/>
            <a:ext cx="5130141" cy="6584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268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360446-FAE0-447D-8D9F-C063DEA4E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10417" r="34531" b="7500"/>
          <a:stretch/>
        </p:blipFill>
        <p:spPr>
          <a:xfrm>
            <a:off x="200024" y="228599"/>
            <a:ext cx="5926257" cy="6391275"/>
          </a:xfrm>
          <a:prstGeom prst="rect">
            <a:avLst/>
          </a:prstGeom>
        </p:spPr>
      </p:pic>
      <p:sp>
        <p:nvSpPr>
          <p:cNvPr id="9" name="CasellaDiTesto 6">
            <a:extLst>
              <a:ext uri="{FF2B5EF4-FFF2-40B4-BE49-F238E27FC236}">
                <a16:creationId xmlns:a16="http://schemas.microsoft.com/office/drawing/2014/main" id="{9F946F29-85F4-469D-B464-F11A8AAAEADC}"/>
              </a:ext>
            </a:extLst>
          </p:cNvPr>
          <p:cNvSpPr txBox="1"/>
          <p:nvPr/>
        </p:nvSpPr>
        <p:spPr>
          <a:xfrm>
            <a:off x="377928" y="152400"/>
            <a:ext cx="3613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Automobili</a:t>
            </a:r>
          </a:p>
          <a:p>
            <a:r>
              <a:rPr lang="it-IT" sz="1600" b="1" dirty="0"/>
              <a:t>Differenza Febbraio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 Novembre 2019)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EDD60C-A80F-4D12-9996-5E90FDE23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0" t="11198" r="31183" b="7040"/>
          <a:stretch/>
        </p:blipFill>
        <p:spPr>
          <a:xfrm>
            <a:off x="6304185" y="228598"/>
            <a:ext cx="5615222" cy="6391275"/>
          </a:xfrm>
          <a:prstGeom prst="rect">
            <a:avLst/>
          </a:prstGeom>
        </p:spPr>
      </p:pic>
      <p:sp>
        <p:nvSpPr>
          <p:cNvPr id="13" name="CasellaDiTesto 6">
            <a:extLst>
              <a:ext uri="{FF2B5EF4-FFF2-40B4-BE49-F238E27FC236}">
                <a16:creationId xmlns:a16="http://schemas.microsoft.com/office/drawing/2014/main" id="{67A2A881-4D14-426D-9263-4A03140CCA81}"/>
              </a:ext>
            </a:extLst>
          </p:cNvPr>
          <p:cNvSpPr txBox="1"/>
          <p:nvPr/>
        </p:nvSpPr>
        <p:spPr>
          <a:xfrm>
            <a:off x="8255442" y="228598"/>
            <a:ext cx="35670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Automobili</a:t>
            </a:r>
          </a:p>
          <a:p>
            <a:r>
              <a:rPr lang="it-IT" sz="1600" b="1" dirty="0"/>
              <a:t>Differenza Novembre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Febbraio 2019)</a:t>
            </a:r>
          </a:p>
        </p:txBody>
      </p:sp>
    </p:spTree>
    <p:extLst>
      <p:ext uri="{BB962C8B-B14F-4D97-AF65-F5344CB8AC3E}">
        <p14:creationId xmlns:p14="http://schemas.microsoft.com/office/powerpoint/2010/main" val="128580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CB6A7-A09C-4031-AD36-14988A31D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2" t="10417" r="31250" b="6944"/>
          <a:stretch/>
        </p:blipFill>
        <p:spPr>
          <a:xfrm>
            <a:off x="219076" y="152400"/>
            <a:ext cx="5930152" cy="65341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0A2FC0-7CF7-4334-923D-DD28C4CFC57A}"/>
              </a:ext>
            </a:extLst>
          </p:cNvPr>
          <p:cNvSpPr txBox="1"/>
          <p:nvPr/>
        </p:nvSpPr>
        <p:spPr>
          <a:xfrm>
            <a:off x="377928" y="152400"/>
            <a:ext cx="3299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</a:t>
            </a:r>
            <a:r>
              <a:rPr lang="it-IT" b="1" dirty="0" smtClean="0"/>
              <a:t>Automobili</a:t>
            </a:r>
            <a:endParaRPr lang="it-IT" b="1" dirty="0"/>
          </a:p>
          <a:p>
            <a:r>
              <a:rPr lang="it-IT" sz="1600" b="1" dirty="0"/>
              <a:t>Differenza Febbraio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 Agosto 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03A0F-4BAA-4667-9D22-8BB4DD17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0" t="10001" r="30241" b="7499"/>
          <a:stretch/>
        </p:blipFill>
        <p:spPr>
          <a:xfrm>
            <a:off x="6381750" y="152400"/>
            <a:ext cx="5441851" cy="6534150"/>
          </a:xfrm>
          <a:prstGeom prst="rect">
            <a:avLst/>
          </a:prstGeom>
        </p:spPr>
      </p:pic>
      <p:sp>
        <p:nvSpPr>
          <p:cNvPr id="11" name="CasellaDiTesto 6">
            <a:extLst>
              <a:ext uri="{FF2B5EF4-FFF2-40B4-BE49-F238E27FC236}">
                <a16:creationId xmlns:a16="http://schemas.microsoft.com/office/drawing/2014/main" id="{9B41FE7C-EA3E-4E7C-9BE4-BE99639262B1}"/>
              </a:ext>
            </a:extLst>
          </p:cNvPr>
          <p:cNvSpPr txBox="1"/>
          <p:nvPr/>
        </p:nvSpPr>
        <p:spPr>
          <a:xfrm>
            <a:off x="6308080" y="171450"/>
            <a:ext cx="32529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Automobili</a:t>
            </a:r>
          </a:p>
          <a:p>
            <a:r>
              <a:rPr lang="it-IT" sz="1600" b="1" dirty="0"/>
              <a:t>Differenza Agosto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Febbraio 2019)</a:t>
            </a:r>
          </a:p>
        </p:txBody>
      </p:sp>
    </p:spTree>
    <p:extLst>
      <p:ext uri="{BB962C8B-B14F-4D97-AF65-F5344CB8AC3E}">
        <p14:creationId xmlns:p14="http://schemas.microsoft.com/office/powerpoint/2010/main" val="33494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A4648-5477-4745-970D-CB00FB207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4" t="10139" r="32215" b="7778"/>
          <a:stretch/>
        </p:blipFill>
        <p:spPr>
          <a:xfrm>
            <a:off x="6096000" y="213964"/>
            <a:ext cx="5449898" cy="6559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3E428-6FC8-4DCA-9E88-FA91558C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5" t="10609" r="34678" b="8673"/>
          <a:stretch/>
        </p:blipFill>
        <p:spPr>
          <a:xfrm>
            <a:off x="501445" y="213964"/>
            <a:ext cx="5184716" cy="6559540"/>
          </a:xfrm>
          <a:prstGeom prst="rect">
            <a:avLst/>
          </a:prstGeom>
        </p:spPr>
      </p:pic>
      <p:sp>
        <p:nvSpPr>
          <p:cNvPr id="9" name="CasellaDiTesto 6">
            <a:extLst>
              <a:ext uri="{FF2B5EF4-FFF2-40B4-BE49-F238E27FC236}">
                <a16:creationId xmlns:a16="http://schemas.microsoft.com/office/drawing/2014/main" id="{8D65C452-2FC3-4341-A45E-547A9205093E}"/>
              </a:ext>
            </a:extLst>
          </p:cNvPr>
          <p:cNvSpPr txBox="1"/>
          <p:nvPr/>
        </p:nvSpPr>
        <p:spPr>
          <a:xfrm>
            <a:off x="377928" y="152400"/>
            <a:ext cx="3447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Automobili</a:t>
            </a:r>
          </a:p>
          <a:p>
            <a:r>
              <a:rPr lang="it-IT" sz="1600" b="1" dirty="0"/>
              <a:t>Differenza Novembre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 Agosto 2019)</a:t>
            </a:r>
          </a:p>
        </p:txBody>
      </p:sp>
      <p:sp>
        <p:nvSpPr>
          <p:cNvPr id="13" name="CasellaDiTesto 6">
            <a:extLst>
              <a:ext uri="{FF2B5EF4-FFF2-40B4-BE49-F238E27FC236}">
                <a16:creationId xmlns:a16="http://schemas.microsoft.com/office/drawing/2014/main" id="{ACE2322E-C161-4CF6-83AD-D3363EDFECD6}"/>
              </a:ext>
            </a:extLst>
          </p:cNvPr>
          <p:cNvSpPr txBox="1"/>
          <p:nvPr/>
        </p:nvSpPr>
        <p:spPr>
          <a:xfrm>
            <a:off x="6096000" y="213964"/>
            <a:ext cx="34015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numero passaggi Automobili</a:t>
            </a:r>
          </a:p>
          <a:p>
            <a:r>
              <a:rPr lang="it-IT" sz="1600" b="1" dirty="0"/>
              <a:t>Differenza Agosto </a:t>
            </a:r>
            <a:r>
              <a:rPr lang="it-IT" sz="1600" b="1" dirty="0">
                <a:sym typeface="Wingdings" panose="05000000000000000000" pitchFamily="2" charset="2"/>
              </a:rPr>
              <a:t>(-) </a:t>
            </a:r>
            <a:r>
              <a:rPr lang="it-IT" sz="1600" b="1" dirty="0"/>
              <a:t>Novembre 2019)</a:t>
            </a:r>
          </a:p>
        </p:txBody>
      </p:sp>
    </p:spTree>
    <p:extLst>
      <p:ext uri="{BB962C8B-B14F-4D97-AF65-F5344CB8AC3E}">
        <p14:creationId xmlns:p14="http://schemas.microsoft.com/office/powerpoint/2010/main" val="25545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A0B19-F0FE-44C6-9369-52C64D72D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7" t="11528" r="22265" b="7084"/>
          <a:stretch/>
        </p:blipFill>
        <p:spPr>
          <a:xfrm>
            <a:off x="1104900" y="390101"/>
            <a:ext cx="9801225" cy="60777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192C-92F7-4AC1-B149-E7162D8F66FB}"/>
              </a:ext>
            </a:extLst>
          </p:cNvPr>
          <p:cNvSpPr txBox="1"/>
          <p:nvPr/>
        </p:nvSpPr>
        <p:spPr>
          <a:xfrm>
            <a:off x="1501878" y="542502"/>
            <a:ext cx="4609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Nitrogen Dioxide </a:t>
            </a:r>
            <a:r>
              <a:rPr lang="en-US" b="1" dirty="0"/>
              <a:t>(NO2) from Sentinel 5p (ESA)</a:t>
            </a:r>
          </a:p>
          <a:p>
            <a:r>
              <a:rPr lang="en-US" b="1" dirty="0"/>
              <a:t>February 2019 (sum of 17 images)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500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4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140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</dc:creator>
  <cp:lastModifiedBy>Federico</cp:lastModifiedBy>
  <cp:revision>20</cp:revision>
  <cp:lastPrinted>2020-09-02T11:32:07Z</cp:lastPrinted>
  <dcterms:created xsi:type="dcterms:W3CDTF">2020-09-02T11:04:38Z</dcterms:created>
  <dcterms:modified xsi:type="dcterms:W3CDTF">2020-09-30T07:01:22Z</dcterms:modified>
</cp:coreProperties>
</file>